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336" r:id="rId2"/>
    <p:sldId id="426" r:id="rId3"/>
    <p:sldId id="427" r:id="rId4"/>
    <p:sldId id="428" r:id="rId5"/>
    <p:sldId id="429" r:id="rId6"/>
    <p:sldId id="430" r:id="rId7"/>
    <p:sldId id="431" r:id="rId8"/>
    <p:sldId id="447" r:id="rId9"/>
    <p:sldId id="448" r:id="rId10"/>
    <p:sldId id="434" r:id="rId11"/>
    <p:sldId id="436" r:id="rId12"/>
    <p:sldId id="451" r:id="rId13"/>
    <p:sldId id="460" r:id="rId14"/>
    <p:sldId id="459" r:id="rId15"/>
    <p:sldId id="458" r:id="rId16"/>
    <p:sldId id="457" r:id="rId17"/>
    <p:sldId id="456" r:id="rId18"/>
    <p:sldId id="438" r:id="rId19"/>
    <p:sldId id="439" r:id="rId20"/>
    <p:sldId id="449" r:id="rId21"/>
    <p:sldId id="455" r:id="rId22"/>
    <p:sldId id="444" r:id="rId23"/>
    <p:sldId id="452" r:id="rId24"/>
    <p:sldId id="453" r:id="rId25"/>
    <p:sldId id="454" r:id="rId26"/>
    <p:sldId id="446" r:id="rId27"/>
    <p:sldId id="445" r:id="rId28"/>
    <p:sldId id="442" r:id="rId29"/>
  </p:sldIdLst>
  <p:sldSz cx="12192000" cy="6858000"/>
  <p:notesSz cx="6858000" cy="9144000"/>
  <p:embeddedFontLst>
    <p:embeddedFont>
      <p:font typeface="Dongle" panose="020B0600000101010101" charset="-127"/>
      <p:regular r:id="rId30"/>
      <p:bold r:id="rId31"/>
    </p:embeddedFont>
    <p:embeddedFont>
      <p:font typeface="넥슨Lv1고딕 Bold" panose="020B0600000101010101" charset="-127"/>
      <p:bold r:id="rId32"/>
    </p:embeddedFont>
    <p:embeddedFont>
      <p:font typeface="넥슨Lv1고딕 Light" panose="020B0600000101010101" charset="-127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F1AC"/>
    <a:srgbClr val="81FF09"/>
    <a:srgbClr val="334971"/>
    <a:srgbClr val="C9D2DA"/>
    <a:srgbClr val="D0E9F8"/>
    <a:srgbClr val="6C9CEE"/>
    <a:srgbClr val="203864"/>
    <a:srgbClr val="6DB2E5"/>
    <a:srgbClr val="9BAEC8"/>
    <a:srgbClr val="2B90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81" autoAdjust="0"/>
    <p:restoredTop sz="94660"/>
  </p:normalViewPr>
  <p:slideViewPr>
    <p:cSldViewPr snapToGrid="0">
      <p:cViewPr varScale="1">
        <p:scale>
          <a:sx n="87" d="100"/>
          <a:sy n="87" d="100"/>
        </p:scale>
        <p:origin x="27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6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73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40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49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904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443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63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497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3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A8B20-230B-449E-A874-506EFC34ACF9}" type="datetimeFigureOut">
              <a:rPr lang="ko-KR" altLang="en-US" smtClean="0"/>
              <a:pPr/>
              <a:t>2023-10-16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23A0C-8593-4F33-8064-84CD54B0CF8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3480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teldusk/SpringLegacy-Bus-2023-07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0EB2EE40-9B67-4919-819C-DC62116DB7E4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1754716" y="1973587"/>
            <a:ext cx="9207970" cy="10545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시외버스터미널 시간표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2BDE6A-2D54-4601-B5D0-EEA096717A87}"/>
              </a:ext>
            </a:extLst>
          </p:cNvPr>
          <p:cNvSpPr txBox="1"/>
          <p:nvPr/>
        </p:nvSpPr>
        <p:spPr>
          <a:xfrm>
            <a:off x="8665262" y="5547844"/>
            <a:ext cx="2297424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이세찬</a:t>
            </a:r>
            <a:r>
              <a:rPr lang="ko-KR" altLang="en-US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허광영</a:t>
            </a:r>
            <a:r>
              <a:rPr lang="ko-KR" altLang="en-US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김국주</a:t>
            </a:r>
            <a:endParaRPr lang="en-US" altLang="ko-KR" dirty="0">
              <a:solidFill>
                <a:schemeClr val="bg1"/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309F1D-D695-42A2-A379-06B0FC946B22}"/>
              </a:ext>
            </a:extLst>
          </p:cNvPr>
          <p:cNvSpPr txBox="1"/>
          <p:nvPr/>
        </p:nvSpPr>
        <p:spPr>
          <a:xfrm rot="16200000">
            <a:off x="10107504" y="3244333"/>
            <a:ext cx="151366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23B98AEB-735B-45DA-B3C3-978A61E4DCB3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342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076577" y="5354891"/>
            <a:ext cx="8192243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accent1">
                    <a:lumMod val="50000"/>
                  </a:schemeClr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IA</a:t>
            </a:r>
            <a:endParaRPr lang="ko-KR" altLang="en-US" sz="3600" b="1" spc="600" dirty="0">
              <a:solidFill>
                <a:schemeClr val="accent1">
                  <a:lumMod val="50000"/>
                </a:schemeClr>
              </a:solidFill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B68366-FC30-453A-9BA7-B88A1476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" y="591535"/>
            <a:ext cx="4256194" cy="567492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2A3A7C-BBAD-4EA0-8EC7-A48A1B96AE5D}"/>
              </a:ext>
            </a:extLst>
          </p:cNvPr>
          <p:cNvSpPr/>
          <p:nvPr/>
        </p:nvSpPr>
        <p:spPr>
          <a:xfrm>
            <a:off x="4241469" y="3985954"/>
            <a:ext cx="3938704" cy="73911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4611785" y="3780645"/>
            <a:ext cx="3346356" cy="93410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CHAPTER  03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6999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>
            <a:off x="0" y="6522720"/>
            <a:ext cx="12192000" cy="40011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3F9BA495-BA83-375B-1AC1-AB4EE474F560}"/>
              </a:ext>
            </a:extLst>
          </p:cNvPr>
          <p:cNvSpPr/>
          <p:nvPr/>
        </p:nvSpPr>
        <p:spPr>
          <a:xfrm>
            <a:off x="4383509" y="418309"/>
            <a:ext cx="2358190" cy="998621"/>
          </a:xfrm>
          <a:prstGeom prst="roundRect">
            <a:avLst/>
          </a:prstGeom>
          <a:solidFill>
            <a:srgbClr val="3349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>
                <a:latin typeface="Dongle" pitchFamily="2" charset="-127"/>
                <a:ea typeface="Dongle" pitchFamily="2" charset="-127"/>
              </a:rPr>
              <a:t>메인화면</a:t>
            </a:r>
            <a:endParaRPr lang="ko-KR" altLang="en-US" sz="3600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D8BF814-40DE-992F-39B5-898774AE1265}"/>
              </a:ext>
            </a:extLst>
          </p:cNvPr>
          <p:cNvSpPr/>
          <p:nvPr/>
        </p:nvSpPr>
        <p:spPr>
          <a:xfrm>
            <a:off x="356934" y="2110651"/>
            <a:ext cx="2033337" cy="685800"/>
          </a:xfrm>
          <a:prstGeom prst="roundRect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노선 조회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AA9C1A2-A38C-C5EB-D2A8-14B30C13D48F}"/>
              </a:ext>
            </a:extLst>
          </p:cNvPr>
          <p:cNvSpPr/>
          <p:nvPr/>
        </p:nvSpPr>
        <p:spPr>
          <a:xfrm>
            <a:off x="3295906" y="2110651"/>
            <a:ext cx="2157215" cy="685800"/>
          </a:xfrm>
          <a:prstGeom prst="roundRect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터미널 위치 조회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6B67216-E38B-E1A2-DC54-ABFD9B5991E6}"/>
              </a:ext>
            </a:extLst>
          </p:cNvPr>
          <p:cNvSpPr/>
          <p:nvPr/>
        </p:nvSpPr>
        <p:spPr>
          <a:xfrm>
            <a:off x="9496479" y="2110651"/>
            <a:ext cx="2157216" cy="685800"/>
          </a:xfrm>
          <a:prstGeom prst="roundRect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예매 사이트 이동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35D641E-411F-2CC7-CBB2-78901CF1F678}"/>
              </a:ext>
            </a:extLst>
          </p:cNvPr>
          <p:cNvSpPr/>
          <p:nvPr/>
        </p:nvSpPr>
        <p:spPr>
          <a:xfrm>
            <a:off x="9558418" y="4260734"/>
            <a:ext cx="2033337" cy="1015869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예매사이트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en-US" altLang="ko-KR" sz="3600" dirty="0"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유스퀘어</a:t>
            </a:r>
            <a:r>
              <a:rPr lang="en-US" altLang="ko-KR" sz="3600" dirty="0"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접속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1A56655E-3D10-213E-8EF8-1BB6EA115F3B}"/>
              </a:ext>
            </a:extLst>
          </p:cNvPr>
          <p:cNvSpPr/>
          <p:nvPr/>
        </p:nvSpPr>
        <p:spPr>
          <a:xfrm>
            <a:off x="3357843" y="3783190"/>
            <a:ext cx="2033337" cy="685800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지역 선택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9CF4EA6-4C85-4C6C-BBA5-0D61EF64B206}"/>
              </a:ext>
            </a:extLst>
          </p:cNvPr>
          <p:cNvSpPr/>
          <p:nvPr/>
        </p:nvSpPr>
        <p:spPr>
          <a:xfrm>
            <a:off x="6557507" y="2110651"/>
            <a:ext cx="2033337" cy="685800"/>
          </a:xfrm>
          <a:prstGeom prst="roundRect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즐겨찾기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28982FD-88C8-84AD-3F7C-6BA34CA4F060}"/>
              </a:ext>
            </a:extLst>
          </p:cNvPr>
          <p:cNvSpPr/>
          <p:nvPr/>
        </p:nvSpPr>
        <p:spPr>
          <a:xfrm>
            <a:off x="3357843" y="5022935"/>
            <a:ext cx="2033337" cy="685800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터미널 목록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E2D8818-9929-1835-EE73-3CCECCC05237}"/>
              </a:ext>
            </a:extLst>
          </p:cNvPr>
          <p:cNvCxnSpPr>
            <a:stCxn id="2" idx="2"/>
            <a:endCxn id="3" idx="0"/>
          </p:cNvCxnSpPr>
          <p:nvPr/>
        </p:nvCxnSpPr>
        <p:spPr>
          <a:xfrm rot="5400000">
            <a:off x="3121244" y="-330710"/>
            <a:ext cx="693721" cy="418900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39B11D5-4C57-C549-1F74-B297B8A661EF}"/>
              </a:ext>
            </a:extLst>
          </p:cNvPr>
          <p:cNvCxnSpPr>
            <a:cxnSpLocks/>
            <a:stCxn id="2" idx="2"/>
            <a:endCxn id="5" idx="0"/>
          </p:cNvCxnSpPr>
          <p:nvPr/>
        </p:nvCxnSpPr>
        <p:spPr>
          <a:xfrm rot="16200000" flipH="1">
            <a:off x="7721985" y="-742452"/>
            <a:ext cx="693721" cy="501248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0">
            <a:extLst>
              <a:ext uri="{FF2B5EF4-FFF2-40B4-BE49-F238E27FC236}">
                <a16:creationId xmlns:a16="http://schemas.microsoft.com/office/drawing/2014/main" id="{BC1BEF84-708E-D8CC-F3A2-749EE610B8D1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rot="5400000">
            <a:off x="4621699" y="1169745"/>
            <a:ext cx="693721" cy="118809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10">
            <a:extLst>
              <a:ext uri="{FF2B5EF4-FFF2-40B4-BE49-F238E27FC236}">
                <a16:creationId xmlns:a16="http://schemas.microsoft.com/office/drawing/2014/main" id="{4E48D083-3C0D-83FB-A5C9-7165DB787C8D}"/>
              </a:ext>
            </a:extLst>
          </p:cNvPr>
          <p:cNvCxnSpPr>
            <a:cxnSpLocks/>
            <a:stCxn id="2" idx="2"/>
            <a:endCxn id="6" idx="0"/>
          </p:cNvCxnSpPr>
          <p:nvPr/>
        </p:nvCxnSpPr>
        <p:spPr>
          <a:xfrm rot="16200000" flipH="1">
            <a:off x="6221530" y="758004"/>
            <a:ext cx="693721" cy="20115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DFF5454-F892-1D91-6276-6506364C6A4C}"/>
              </a:ext>
            </a:extLst>
          </p:cNvPr>
          <p:cNvCxnSpPr>
            <a:stCxn id="4" idx="2"/>
            <a:endCxn id="12" idx="0"/>
          </p:cNvCxnSpPr>
          <p:nvPr/>
        </p:nvCxnSpPr>
        <p:spPr>
          <a:xfrm flipH="1">
            <a:off x="4374512" y="2796451"/>
            <a:ext cx="2" cy="986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9CF4995D-F311-46C0-EF90-6A5270DC7AE7}"/>
              </a:ext>
            </a:extLst>
          </p:cNvPr>
          <p:cNvCxnSpPr>
            <a:stCxn id="12" idx="2"/>
            <a:endCxn id="7" idx="0"/>
          </p:cNvCxnSpPr>
          <p:nvPr/>
        </p:nvCxnSpPr>
        <p:spPr>
          <a:xfrm>
            <a:off x="4374512" y="4468990"/>
            <a:ext cx="0" cy="553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6296B23-BD4A-C514-9190-19E55491E017}"/>
              </a:ext>
            </a:extLst>
          </p:cNvPr>
          <p:cNvSpPr/>
          <p:nvPr/>
        </p:nvSpPr>
        <p:spPr>
          <a:xfrm>
            <a:off x="356934" y="3783190"/>
            <a:ext cx="2033337" cy="685800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터미널 선택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3F34852-9842-FC3B-E1A8-390676E2CBCF}"/>
              </a:ext>
            </a:extLst>
          </p:cNvPr>
          <p:cNvSpPr/>
          <p:nvPr/>
        </p:nvSpPr>
        <p:spPr>
          <a:xfrm>
            <a:off x="356934" y="5022305"/>
            <a:ext cx="2033337" cy="685800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목적지 선택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FF381E1-2E49-5EEC-D463-6DD870776AF8}"/>
              </a:ext>
            </a:extLst>
          </p:cNvPr>
          <p:cNvCxnSpPr>
            <a:stCxn id="3" idx="2"/>
            <a:endCxn id="9" idx="0"/>
          </p:cNvCxnSpPr>
          <p:nvPr/>
        </p:nvCxnSpPr>
        <p:spPr>
          <a:xfrm>
            <a:off x="1373603" y="2796451"/>
            <a:ext cx="0" cy="986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C2224A9-20C4-ACD9-6DE2-1B89E0AE0049}"/>
              </a:ext>
            </a:extLst>
          </p:cNvPr>
          <p:cNvCxnSpPr>
            <a:stCxn id="9" idx="2"/>
            <a:endCxn id="14" idx="0"/>
          </p:cNvCxnSpPr>
          <p:nvPr/>
        </p:nvCxnSpPr>
        <p:spPr>
          <a:xfrm>
            <a:off x="1373603" y="4468990"/>
            <a:ext cx="0" cy="553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AAC7295-ADB0-FF35-B369-544B6C0E984A}"/>
              </a:ext>
            </a:extLst>
          </p:cNvPr>
          <p:cNvCxnSpPr>
            <a:stCxn id="5" idx="2"/>
            <a:endCxn id="10" idx="0"/>
          </p:cNvCxnSpPr>
          <p:nvPr/>
        </p:nvCxnSpPr>
        <p:spPr>
          <a:xfrm>
            <a:off x="10575087" y="2796451"/>
            <a:ext cx="0" cy="1464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1361722-C9DB-20BA-96F1-21E81474CE77}"/>
              </a:ext>
            </a:extLst>
          </p:cNvPr>
          <p:cNvSpPr/>
          <p:nvPr/>
        </p:nvSpPr>
        <p:spPr>
          <a:xfrm>
            <a:off x="6557507" y="4260733"/>
            <a:ext cx="2033337" cy="1015869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빠른 조회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70C6877-5BD8-F527-DAF8-332E7AC2A0E6}"/>
              </a:ext>
            </a:extLst>
          </p:cNvPr>
          <p:cNvCxnSpPr/>
          <p:nvPr/>
        </p:nvCxnSpPr>
        <p:spPr>
          <a:xfrm>
            <a:off x="7574175" y="2796450"/>
            <a:ext cx="0" cy="1464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1FECC42-FA8F-CB9C-0A68-DFEC5B429C59}"/>
              </a:ext>
            </a:extLst>
          </p:cNvPr>
          <p:cNvSpPr/>
          <p:nvPr/>
        </p:nvSpPr>
        <p:spPr>
          <a:xfrm>
            <a:off x="7573992" y="575421"/>
            <a:ext cx="2033337" cy="685800"/>
          </a:xfrm>
          <a:prstGeom prst="roundRect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회원가입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E3AD6E0F-2609-C273-2604-534070BF3608}"/>
              </a:ext>
            </a:extLst>
          </p:cNvPr>
          <p:cNvCxnSpPr>
            <a:cxnSpLocks/>
            <a:stCxn id="2" idx="3"/>
            <a:endCxn id="17" idx="1"/>
          </p:cNvCxnSpPr>
          <p:nvPr/>
        </p:nvCxnSpPr>
        <p:spPr>
          <a:xfrm>
            <a:off x="6741699" y="917620"/>
            <a:ext cx="832293" cy="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7902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>
            <a:off x="0" y="6522720"/>
            <a:ext cx="12192000" cy="40011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597591B-FFC5-CAFB-A11B-D7428556D35D}"/>
              </a:ext>
            </a:extLst>
          </p:cNvPr>
          <p:cNvSpPr/>
          <p:nvPr/>
        </p:nvSpPr>
        <p:spPr>
          <a:xfrm>
            <a:off x="590442" y="2665874"/>
            <a:ext cx="1314557" cy="65695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메인화면</a:t>
            </a:r>
            <a:endParaRPr lang="ko-KR" altLang="en-US" sz="2800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9FE9802-A9DB-27CB-FC9E-0E46F3CD63A8}"/>
              </a:ext>
            </a:extLst>
          </p:cNvPr>
          <p:cNvSpPr/>
          <p:nvPr/>
        </p:nvSpPr>
        <p:spPr>
          <a:xfrm>
            <a:off x="2600453" y="570009"/>
            <a:ext cx="1636279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지역선택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B65DF88-5C96-00EC-0F54-1806F428BF34}"/>
              </a:ext>
            </a:extLst>
          </p:cNvPr>
          <p:cNvSpPr/>
          <p:nvPr/>
        </p:nvSpPr>
        <p:spPr>
          <a:xfrm>
            <a:off x="4649387" y="570009"/>
            <a:ext cx="1636279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출발지역</a:t>
            </a:r>
            <a:endParaRPr lang="en-US" altLang="ko-KR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터미널</a:t>
            </a:r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정류소</a:t>
            </a:r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7C933EA-69C9-0721-C171-01D2AC67E5FD}"/>
              </a:ext>
            </a:extLst>
          </p:cNvPr>
          <p:cNvSpPr/>
          <p:nvPr/>
        </p:nvSpPr>
        <p:spPr>
          <a:xfrm>
            <a:off x="6698321" y="570009"/>
            <a:ext cx="1636279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도착지역</a:t>
            </a:r>
            <a:endParaRPr lang="en-US" altLang="ko-KR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터미널</a:t>
            </a:r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정류소</a:t>
            </a:r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BB68EC5-1BD3-653D-3F46-0BEAE931CBE2}"/>
              </a:ext>
            </a:extLst>
          </p:cNvPr>
          <p:cNvSpPr/>
          <p:nvPr/>
        </p:nvSpPr>
        <p:spPr>
          <a:xfrm>
            <a:off x="2600453" y="1542548"/>
            <a:ext cx="1636279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터미널 위치 조회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D991BC7-60D4-6391-9782-406DDE24C872}"/>
              </a:ext>
            </a:extLst>
          </p:cNvPr>
          <p:cNvSpPr/>
          <p:nvPr/>
        </p:nvSpPr>
        <p:spPr>
          <a:xfrm>
            <a:off x="4649387" y="1542548"/>
            <a:ext cx="1636279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구 선택</a:t>
            </a:r>
            <a:endParaRPr lang="en-US" altLang="ko-KR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Ex)</a:t>
            </a:r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북구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4A57F46-621A-CD90-AEE8-FC27BDB02383}"/>
              </a:ext>
            </a:extLst>
          </p:cNvPr>
          <p:cNvSpPr/>
          <p:nvPr/>
        </p:nvSpPr>
        <p:spPr>
          <a:xfrm>
            <a:off x="6698321" y="1542548"/>
            <a:ext cx="1636279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터미널 정류소 선택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03766B3-F4E3-0126-670B-B8D69662361A}"/>
              </a:ext>
            </a:extLst>
          </p:cNvPr>
          <p:cNvSpPr/>
          <p:nvPr/>
        </p:nvSpPr>
        <p:spPr>
          <a:xfrm>
            <a:off x="2600453" y="3486888"/>
            <a:ext cx="1352296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로그인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33AA5C65-9E89-2B57-74F1-6FFA037FEB65}"/>
              </a:ext>
            </a:extLst>
          </p:cNvPr>
          <p:cNvSpPr/>
          <p:nvPr/>
        </p:nvSpPr>
        <p:spPr>
          <a:xfrm>
            <a:off x="2600453" y="4419093"/>
            <a:ext cx="1352296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회원가입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DA25453-1730-D592-92B9-E2233A0C51F5}"/>
              </a:ext>
            </a:extLst>
          </p:cNvPr>
          <p:cNvSpPr/>
          <p:nvPr/>
        </p:nvSpPr>
        <p:spPr>
          <a:xfrm>
            <a:off x="2532838" y="5351298"/>
            <a:ext cx="1487526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예매 홈페이지</a:t>
            </a:r>
            <a:endParaRPr lang="en-US" altLang="ko-KR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이동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38D87BA-6D11-5D12-0702-88159142D7E2}"/>
              </a:ext>
            </a:extLst>
          </p:cNvPr>
          <p:cNvSpPr/>
          <p:nvPr/>
        </p:nvSpPr>
        <p:spPr>
          <a:xfrm>
            <a:off x="5037667" y="3486888"/>
            <a:ext cx="14224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유효성 검사</a:t>
            </a:r>
            <a:endParaRPr lang="en-US" altLang="ko-KR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이메일 형식</a:t>
            </a:r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패스워드</a:t>
            </a:r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8DF602-529A-ACB5-E4F7-6EE9ED493CB8}"/>
              </a:ext>
            </a:extLst>
          </p:cNvPr>
          <p:cNvSpPr/>
          <p:nvPr/>
        </p:nvSpPr>
        <p:spPr>
          <a:xfrm>
            <a:off x="5037667" y="4419093"/>
            <a:ext cx="14224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유효성 검사</a:t>
            </a:r>
            <a:endParaRPr lang="en-US" altLang="ko-KR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이메일 형식</a:t>
            </a:r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패스워드</a:t>
            </a:r>
            <a:r>
              <a:rPr lang="en-US" altLang="ko-KR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FE290E4-23F3-8A4C-D0B6-E063CE595D9A}"/>
              </a:ext>
            </a:extLst>
          </p:cNvPr>
          <p:cNvSpPr/>
          <p:nvPr/>
        </p:nvSpPr>
        <p:spPr>
          <a:xfrm>
            <a:off x="5105403" y="2514349"/>
            <a:ext cx="1352296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ongle" pitchFamily="2" charset="-127"/>
                <a:ea typeface="Dongle" pitchFamily="2" charset="-127"/>
              </a:rPr>
              <a:t>즐겨찾기</a:t>
            </a:r>
          </a:p>
        </p:txBody>
      </p:sp>
      <p:sp>
        <p:nvSpPr>
          <p:cNvPr id="18" name="원통형 17">
            <a:extLst>
              <a:ext uri="{FF2B5EF4-FFF2-40B4-BE49-F238E27FC236}">
                <a16:creationId xmlns:a16="http://schemas.microsoft.com/office/drawing/2014/main" id="{2A9334E2-785E-7AE5-3802-840DDFFF9A11}"/>
              </a:ext>
            </a:extLst>
          </p:cNvPr>
          <p:cNvSpPr/>
          <p:nvPr/>
        </p:nvSpPr>
        <p:spPr>
          <a:xfrm>
            <a:off x="9627470" y="2338574"/>
            <a:ext cx="1840276" cy="1539394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720CD6F2-F9BF-5F38-61C0-8DD0314D3ECC}"/>
              </a:ext>
            </a:extLst>
          </p:cNvPr>
          <p:cNvCxnSpPr>
            <a:stCxn id="3" idx="3"/>
            <a:endCxn id="4" idx="2"/>
          </p:cNvCxnSpPr>
          <p:nvPr/>
        </p:nvCxnSpPr>
        <p:spPr>
          <a:xfrm flipV="1">
            <a:off x="1904999" y="874809"/>
            <a:ext cx="695454" cy="21195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9077AF7E-82D8-E7BE-87F5-3DD7C45905F3}"/>
              </a:ext>
            </a:extLst>
          </p:cNvPr>
          <p:cNvCxnSpPr>
            <a:stCxn id="3" idx="3"/>
            <a:endCxn id="9" idx="2"/>
          </p:cNvCxnSpPr>
          <p:nvPr/>
        </p:nvCxnSpPr>
        <p:spPr>
          <a:xfrm flipV="1">
            <a:off x="1904999" y="1847348"/>
            <a:ext cx="695454" cy="11470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7F652FAA-AA87-90C0-60F5-E5A7A20E50CD}"/>
              </a:ext>
            </a:extLst>
          </p:cNvPr>
          <p:cNvCxnSpPr>
            <a:stCxn id="3" idx="3"/>
            <a:endCxn id="12" idx="2"/>
          </p:cNvCxnSpPr>
          <p:nvPr/>
        </p:nvCxnSpPr>
        <p:spPr>
          <a:xfrm>
            <a:off x="1904999" y="2994353"/>
            <a:ext cx="695454" cy="7973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F62130D8-1E23-561E-6804-07EE5F8D017A}"/>
              </a:ext>
            </a:extLst>
          </p:cNvPr>
          <p:cNvCxnSpPr>
            <a:stCxn id="3" idx="3"/>
            <a:endCxn id="13" idx="2"/>
          </p:cNvCxnSpPr>
          <p:nvPr/>
        </p:nvCxnSpPr>
        <p:spPr>
          <a:xfrm>
            <a:off x="1904999" y="2994353"/>
            <a:ext cx="695454" cy="17295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D6867B9A-6769-4A43-B0CE-80CA7BDE85B7}"/>
              </a:ext>
            </a:extLst>
          </p:cNvPr>
          <p:cNvCxnSpPr>
            <a:cxnSpLocks/>
          </p:cNvCxnSpPr>
          <p:nvPr/>
        </p:nvCxnSpPr>
        <p:spPr>
          <a:xfrm>
            <a:off x="1896532" y="2994353"/>
            <a:ext cx="627839" cy="2661745"/>
          </a:xfrm>
          <a:prstGeom prst="bentConnector3">
            <a:avLst>
              <a:gd name="adj1" fmla="val 5674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1768EB5-E511-B7AD-E212-661F0F5F9BB7}"/>
              </a:ext>
            </a:extLst>
          </p:cNvPr>
          <p:cNvCxnSpPr>
            <a:stCxn id="4" idx="6"/>
            <a:endCxn id="7" idx="2"/>
          </p:cNvCxnSpPr>
          <p:nvPr/>
        </p:nvCxnSpPr>
        <p:spPr>
          <a:xfrm>
            <a:off x="4236732" y="874809"/>
            <a:ext cx="4126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CC28AB63-5DB3-4E37-8E61-C7A77AEDF334}"/>
              </a:ext>
            </a:extLst>
          </p:cNvPr>
          <p:cNvCxnSpPr>
            <a:stCxn id="7" idx="6"/>
            <a:endCxn id="8" idx="2"/>
          </p:cNvCxnSpPr>
          <p:nvPr/>
        </p:nvCxnSpPr>
        <p:spPr>
          <a:xfrm>
            <a:off x="6285666" y="874809"/>
            <a:ext cx="4126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75B1A4A5-B7CC-80D5-8CEC-15B3E66FA05E}"/>
              </a:ext>
            </a:extLst>
          </p:cNvPr>
          <p:cNvCxnSpPr>
            <a:stCxn id="9" idx="6"/>
            <a:endCxn id="10" idx="2"/>
          </p:cNvCxnSpPr>
          <p:nvPr/>
        </p:nvCxnSpPr>
        <p:spPr>
          <a:xfrm>
            <a:off x="4236732" y="1847348"/>
            <a:ext cx="4126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AB6C7191-29BD-D398-4708-229AEF2F2BB0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6285666" y="1847348"/>
            <a:ext cx="4126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05D5D720-6E04-4AF4-46A2-C6CE3E556FEB}"/>
              </a:ext>
            </a:extLst>
          </p:cNvPr>
          <p:cNvCxnSpPr>
            <a:stCxn id="12" idx="6"/>
            <a:endCxn id="15" idx="1"/>
          </p:cNvCxnSpPr>
          <p:nvPr/>
        </p:nvCxnSpPr>
        <p:spPr>
          <a:xfrm>
            <a:off x="3952749" y="3791688"/>
            <a:ext cx="10849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0F52071-19BA-6968-8960-D3CC2E65830A}"/>
              </a:ext>
            </a:extLst>
          </p:cNvPr>
          <p:cNvCxnSpPr>
            <a:stCxn id="13" idx="6"/>
            <a:endCxn id="16" idx="1"/>
          </p:cNvCxnSpPr>
          <p:nvPr/>
        </p:nvCxnSpPr>
        <p:spPr>
          <a:xfrm>
            <a:off x="3952749" y="4723893"/>
            <a:ext cx="10849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0ED78777-7A4D-FF63-8FD9-A2405DD0CE77}"/>
              </a:ext>
            </a:extLst>
          </p:cNvPr>
          <p:cNvCxnSpPr>
            <a:stCxn id="12" idx="6"/>
            <a:endCxn id="17" idx="2"/>
          </p:cNvCxnSpPr>
          <p:nvPr/>
        </p:nvCxnSpPr>
        <p:spPr>
          <a:xfrm flipV="1">
            <a:off x="3952749" y="2819149"/>
            <a:ext cx="1152654" cy="972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9BA193F2-501D-93EA-CBC2-1439FAFCDF45}"/>
              </a:ext>
            </a:extLst>
          </p:cNvPr>
          <p:cNvCxnSpPr>
            <a:stCxn id="8" idx="6"/>
            <a:endCxn id="18" idx="2"/>
          </p:cNvCxnSpPr>
          <p:nvPr/>
        </p:nvCxnSpPr>
        <p:spPr>
          <a:xfrm>
            <a:off x="8334600" y="874809"/>
            <a:ext cx="1292870" cy="223346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EC7158F5-60CD-E85E-95FE-C37AA0F3D183}"/>
              </a:ext>
            </a:extLst>
          </p:cNvPr>
          <p:cNvCxnSpPr>
            <a:stCxn id="11" idx="6"/>
            <a:endCxn id="18" idx="2"/>
          </p:cNvCxnSpPr>
          <p:nvPr/>
        </p:nvCxnSpPr>
        <p:spPr>
          <a:xfrm>
            <a:off x="8334600" y="1847348"/>
            <a:ext cx="1292870" cy="126092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FD262A9E-F4F0-8F2F-5BBB-5338D3654788}"/>
              </a:ext>
            </a:extLst>
          </p:cNvPr>
          <p:cNvCxnSpPr>
            <a:cxnSpLocks/>
            <a:stCxn id="17" idx="6"/>
            <a:endCxn id="18" idx="2"/>
          </p:cNvCxnSpPr>
          <p:nvPr/>
        </p:nvCxnSpPr>
        <p:spPr>
          <a:xfrm>
            <a:off x="6457699" y="2819149"/>
            <a:ext cx="3169771" cy="289122"/>
          </a:xfrm>
          <a:prstGeom prst="bentConnector3">
            <a:avLst>
              <a:gd name="adj1" fmla="val 5000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5C43A82B-7C7A-BF5C-16DC-C0B00BEEF662}"/>
              </a:ext>
            </a:extLst>
          </p:cNvPr>
          <p:cNvCxnSpPr>
            <a:stCxn id="15" idx="3"/>
            <a:endCxn id="18" idx="2"/>
          </p:cNvCxnSpPr>
          <p:nvPr/>
        </p:nvCxnSpPr>
        <p:spPr>
          <a:xfrm flipV="1">
            <a:off x="6460067" y="3108271"/>
            <a:ext cx="3167403" cy="6834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3387B189-A7FF-CBA7-0FA8-80AF6DD1BBA5}"/>
              </a:ext>
            </a:extLst>
          </p:cNvPr>
          <p:cNvCxnSpPr>
            <a:stCxn id="16" idx="3"/>
            <a:endCxn id="18" idx="2"/>
          </p:cNvCxnSpPr>
          <p:nvPr/>
        </p:nvCxnSpPr>
        <p:spPr>
          <a:xfrm flipV="1">
            <a:off x="6460067" y="3108271"/>
            <a:ext cx="3167403" cy="161562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896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6369465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DB </a:t>
            </a:r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구조 및 </a:t>
            </a:r>
            <a:endParaRPr lang="en-US" altLang="ko-KR" sz="3600" spc="600" dirty="0">
              <a:solidFill>
                <a:schemeClr val="accent1">
                  <a:lumMod val="50000"/>
                </a:schemeClr>
              </a:solidFill>
              <a:latin typeface="넥슨Lv1고딕 Bold" panose="020B0600000101010101" charset="-127"/>
              <a:ea typeface="넥슨Lv1고딕 Bold" panose="020B0600000101010101" charset="-127"/>
            </a:endParaRPr>
          </a:p>
          <a:p>
            <a:r>
              <a:rPr lang="en-US" altLang="ko-KR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API </a:t>
            </a:r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저장 구조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B68366-FC30-453A-9BA7-B88A1476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" y="591535"/>
            <a:ext cx="4256194" cy="567492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2A3A7C-BBAD-4EA0-8EC7-A48A1B96AE5D}"/>
              </a:ext>
            </a:extLst>
          </p:cNvPr>
          <p:cNvSpPr/>
          <p:nvPr/>
        </p:nvSpPr>
        <p:spPr>
          <a:xfrm>
            <a:off x="4241469" y="3985954"/>
            <a:ext cx="3938704" cy="73911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4611785" y="3780645"/>
            <a:ext cx="3346356" cy="93410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CHAPTER  04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7627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A5C6CF-6F79-F5E6-76F6-DB867DC49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88" y="0"/>
            <a:ext cx="11999612" cy="645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09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238F4E6-1326-814C-221D-5115389AB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45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561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4D580AE-6201-C03A-CE03-08448BF30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0794"/>
            <a:ext cx="12192000" cy="586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165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7FB7751-88F3-FBA5-7B09-E456C644E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59" y="0"/>
            <a:ext cx="11061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522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447590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Design Output</a:t>
            </a:r>
            <a:endParaRPr lang="ko-KR" altLang="en-US" sz="3600" spc="600" dirty="0">
              <a:solidFill>
                <a:schemeClr val="accent1">
                  <a:lumMod val="50000"/>
                </a:schemeClr>
              </a:solidFill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B68366-FC30-453A-9BA7-B88A1476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" y="591535"/>
            <a:ext cx="4256194" cy="567492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2A3A7C-BBAD-4EA0-8EC7-A48A1B96AE5D}"/>
              </a:ext>
            </a:extLst>
          </p:cNvPr>
          <p:cNvSpPr/>
          <p:nvPr/>
        </p:nvSpPr>
        <p:spPr>
          <a:xfrm>
            <a:off x="4241469" y="3985954"/>
            <a:ext cx="3938704" cy="73911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4611785" y="3780645"/>
            <a:ext cx="3346356" cy="93410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CHAPTER  05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2864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877564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Main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901061"/>
            <a:ext cx="5584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노선 조회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,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터미널 위치 조회 선택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 err="1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즐겨찾기를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통해 자주 이용하는 시간표 쉽게 불러오기 가능</a:t>
            </a:r>
          </a:p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예매 사이트 이동을 통해 표 예매 사이트 접속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20EEDFF-8730-9FFC-E84F-50EB0F495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413619"/>
            <a:ext cx="6350000" cy="490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656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5804402" y="334783"/>
            <a:ext cx="5530703" cy="6246627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1404026" y="2589910"/>
            <a:ext cx="3334503" cy="96090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44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CONTENTS</a:t>
            </a:r>
            <a:endParaRPr lang="ko-KR" altLang="en-US" sz="44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D8A07B6-E723-4AAE-9857-8B7A8E465D4F}"/>
              </a:ext>
            </a:extLst>
          </p:cNvPr>
          <p:cNvGrpSpPr/>
          <p:nvPr/>
        </p:nvGrpSpPr>
        <p:grpSpPr>
          <a:xfrm>
            <a:off x="6201636" y="2596136"/>
            <a:ext cx="3141822" cy="1423493"/>
            <a:chOff x="6201636" y="3373037"/>
            <a:chExt cx="3141822" cy="142349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2BDE6A-2D54-4601-B5D0-EEA096717A87}"/>
                </a:ext>
              </a:extLst>
            </p:cNvPr>
            <p:cNvSpPr txBox="1"/>
            <p:nvPr/>
          </p:nvSpPr>
          <p:spPr>
            <a:xfrm>
              <a:off x="6201636" y="3373037"/>
              <a:ext cx="3141822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CHAPTER  01 </a:t>
              </a:r>
              <a:r>
                <a:rPr lang="ko-KR" altLang="en-US" sz="1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Service Concept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C438D88-528A-49F2-AA52-A303FEA3B02A}"/>
                </a:ext>
              </a:extLst>
            </p:cNvPr>
            <p:cNvSpPr txBox="1"/>
            <p:nvPr/>
          </p:nvSpPr>
          <p:spPr>
            <a:xfrm>
              <a:off x="6201636" y="3741321"/>
              <a:ext cx="3112968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CHAPTER  02 </a:t>
              </a:r>
              <a:r>
                <a:rPr lang="ko-KR" altLang="en-US" sz="1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Design Concept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57ED4E-4C46-4BCA-9297-1AA6524176F1}"/>
                </a:ext>
              </a:extLst>
            </p:cNvPr>
            <p:cNvSpPr txBox="1"/>
            <p:nvPr/>
          </p:nvSpPr>
          <p:spPr>
            <a:xfrm>
              <a:off x="6201636" y="4115037"/>
              <a:ext cx="1867434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CHAPTER  03 </a:t>
              </a:r>
              <a:r>
                <a:rPr lang="ko-KR" altLang="en-US" sz="1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I</a:t>
              </a:r>
              <a:r>
                <a:rPr lang="en-US" altLang="ko-KR" sz="1400" i="0" dirty="0">
                  <a:solidFill>
                    <a:schemeClr val="bg1"/>
                  </a:solidFill>
                  <a:effectLst/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A</a:t>
              </a:r>
              <a:endParaRPr lang="en-US" altLang="ko-KR" sz="1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8DC4D6-1B3E-46D7-954A-5F5181BD61A5}"/>
                </a:ext>
              </a:extLst>
            </p:cNvPr>
            <p:cNvSpPr txBox="1"/>
            <p:nvPr/>
          </p:nvSpPr>
          <p:spPr>
            <a:xfrm>
              <a:off x="6201636" y="4488753"/>
              <a:ext cx="2984728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CHAPTER  04 </a:t>
              </a:r>
              <a:r>
                <a:rPr lang="ko-KR" altLang="en-US" sz="1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</a:t>
              </a:r>
              <a:r>
                <a:rPr lang="en-US" altLang="ko-KR" sz="1400" i="0" dirty="0">
                  <a:solidFill>
                    <a:schemeClr val="bg1"/>
                  </a:solidFill>
                  <a:effectLst/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Design Output</a:t>
              </a:r>
              <a:endParaRPr lang="en-US" altLang="ko-KR" sz="1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1494371" y="3458096"/>
            <a:ext cx="3260316" cy="27699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1200" spc="600" dirty="0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PowerPoint Template</a:t>
            </a:r>
            <a:endParaRPr lang="ko-KR" altLang="en-US" sz="1200" spc="600" dirty="0">
              <a:solidFill>
                <a:schemeClr val="accent1">
                  <a:lumMod val="50000"/>
                </a:schemeClr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65261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이메일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비밀번호를 입력하여 로그인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회원가입시 필요한 정보들을 입력하여 회원가입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회원가입시 입력한 정보를 기반으로 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ID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를 생성 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로그인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F699917-637D-96D3-A391-AE810D4F7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14" y="448972"/>
            <a:ext cx="2960135" cy="490513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0F42FB9-BC75-6ED3-BF7F-B67BDABE80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639" y="448972"/>
            <a:ext cx="3211666" cy="490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6917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177537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397007" y="3005209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ADMIN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계정 관리페이지에서 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DB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갱신 버튼을 클릭하여 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API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서버에서 데이터를 받아와서 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DB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갱신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3A6E7B5-F4AB-BD7B-BF7B-EF8812B9C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06" y="1433203"/>
            <a:ext cx="5794994" cy="399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13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drop down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버튼을 사용하여 출발지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터미널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과 도착지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목적지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를 선택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앞에서 선택한 출발지와 도착지에 해당하는 시간표 출력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출발시간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도착시간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요금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도착 예정표시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 등록가능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A9F4E46-0C77-9DF1-76AE-1A7EF8920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12" y="651650"/>
            <a:ext cx="5584888" cy="433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7660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drop down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버튼을 사용하여 출발지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터미널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과 도착지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목적지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를 선택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앞에서 선택한 출발지와 도착지에 해당하는 시간표 출력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출발시간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도착시간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요금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도착 예정표시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 등록가능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0BD9904-1AEC-86D6-47C4-99B9096CF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12" y="651651"/>
            <a:ext cx="5584888" cy="433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1178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drop down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버튼을 사용하여 출발지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터미널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과 도착지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목적지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를 선택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앞에서 선택한 출발지와 도착지에 해당하는 시간표 출력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출발시간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도착시간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요금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도착 예정표시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 등록가능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B8D154-B01E-005A-40CF-F59FB2A2B8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29" y="651651"/>
            <a:ext cx="5648771" cy="433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439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drop down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버튼을 사용하여 출발지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터미널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과 도착지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목적지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를 선택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앞에서 선택한 출발지와 도착지에 해당하는 시간표 출력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출발시간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도착시간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요금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도착 예정표시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 등록가능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4C2D601-A865-3B29-2484-10610E01A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55" y="651651"/>
            <a:ext cx="5548045" cy="433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452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즐겨찾기 설정한 버스 정류장 리스트 확인 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endParaRPr lang="ko-KR" altLang="en-US" sz="3000" dirty="0">
              <a:solidFill>
                <a:srgbClr val="D0E9F8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 err="1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즐겨찾기한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버스 정류장 이름과 목적지 표시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 err="1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즐겨찾기한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정류장을 선택하여 빠른 시간표 조회 가능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001CE8C-A6E6-09DC-B777-AD04DFEC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11" y="651651"/>
            <a:ext cx="5584889" cy="433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035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drop down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버튼을 사용하여 지역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구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과 터미널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정류장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선택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앞에서 선택한 지역과 터미널에 맞는 터미널 위치 표시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지도에 마크표시로 터미널의 위치 표현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B934FC0-01DF-AA80-D2A3-F958E5FF0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1" y="390570"/>
            <a:ext cx="4927391" cy="557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658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0EB2EE40-9B67-4919-819C-DC62116DB7E4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1621684" y="2690406"/>
            <a:ext cx="9736706" cy="27974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Thank you!</a:t>
            </a:r>
          </a:p>
          <a:p>
            <a:pPr>
              <a:lnSpc>
                <a:spcPts val="7500"/>
              </a:lnSpc>
            </a:pPr>
            <a:endParaRPr lang="en-US" altLang="ko-KR" sz="7200" b="1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  <a:p>
            <a:pPr>
              <a:lnSpc>
                <a:spcPts val="7500"/>
              </a:lnSpc>
            </a:pPr>
            <a:r>
              <a:rPr lang="en-US" altLang="ko-KR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Source: </a:t>
            </a:r>
            <a:r>
              <a:rPr lang="en-US" altLang="ko-KR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  <a:hlinkClick r:id="rId3"/>
              </a:rPr>
              <a:t>https://github.com/Hoteldusk/SpringLegacy-Bus-2023-07</a:t>
            </a:r>
            <a:endParaRPr lang="en-US" altLang="ko-KR" b="1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23B98AEB-735B-45DA-B3C3-978A61E4DCB3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155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-1" y="0"/>
            <a:ext cx="5454127" cy="6858001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3919663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600" i="0" dirty="0">
                <a:solidFill>
                  <a:schemeClr val="accent1">
                    <a:lumMod val="50000"/>
                  </a:schemeClr>
                </a:solidFill>
                <a:effectLst/>
                <a:latin typeface="넥슨Lv1고딕 Bold" panose="020B0600000101010101" charset="-127"/>
                <a:ea typeface="넥슨Lv1고딕 Bold" panose="020B0600000101010101" charset="-127"/>
              </a:rPr>
              <a:t>Service </a:t>
            </a:r>
            <a:r>
              <a:rPr lang="en-US" altLang="ko-KR" sz="3600" i="0" dirty="0">
                <a:solidFill>
                  <a:srgbClr val="203864"/>
                </a:solidFill>
                <a:effectLst/>
                <a:latin typeface="넥슨Lv1고딕 Bold" panose="020B0600000101010101" charset="-127"/>
                <a:ea typeface="넥슨Lv1고딕 Bold" panose="020B0600000101010101" charset="-127"/>
              </a:rPr>
              <a:t>Concept</a:t>
            </a:r>
            <a:endParaRPr lang="ko-KR" altLang="en-US" sz="3600" spc="600" dirty="0">
              <a:solidFill>
                <a:srgbClr val="203864"/>
              </a:solidFill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B68366-FC30-453A-9BA7-B88A1476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" y="591535"/>
            <a:ext cx="4256194" cy="567492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2A3A7C-BBAD-4EA0-8EC7-A48A1B96AE5D}"/>
              </a:ext>
            </a:extLst>
          </p:cNvPr>
          <p:cNvSpPr/>
          <p:nvPr/>
        </p:nvSpPr>
        <p:spPr>
          <a:xfrm>
            <a:off x="4241469" y="3985954"/>
            <a:ext cx="3938704" cy="73911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4611785" y="3780645"/>
            <a:ext cx="3346356" cy="93410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CHAPTER  01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50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6743154" y="2164899"/>
            <a:ext cx="5448846" cy="4693101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9DAB02-A6BC-4B00-A168-CCC96760887F}"/>
              </a:ext>
            </a:extLst>
          </p:cNvPr>
          <p:cNvSpPr txBox="1"/>
          <p:nvPr/>
        </p:nvSpPr>
        <p:spPr>
          <a:xfrm>
            <a:off x="422295" y="4295784"/>
            <a:ext cx="5589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외곽에 위치하는 버스 정류장이나 낙후된 버스정류장들의 시간표는 노후화로 인해 보기 힘듦</a:t>
            </a:r>
            <a:endParaRPr lang="en-US" altLang="ko-KR" sz="36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03648E-F5DE-467F-985F-765EB8EA0083}"/>
              </a:ext>
            </a:extLst>
          </p:cNvPr>
          <p:cNvSpPr/>
          <p:nvPr/>
        </p:nvSpPr>
        <p:spPr>
          <a:xfrm>
            <a:off x="729367" y="2779295"/>
            <a:ext cx="2905057" cy="92643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latin typeface="Dongle" pitchFamily="2" charset="-127"/>
                <a:ea typeface="Dongle" pitchFamily="2" charset="-127"/>
              </a:rPr>
              <a:t>버스 시간표 노후화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618C4E-BD21-3B78-F9DB-390974D0BF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64488" y="864811"/>
            <a:ext cx="4895365" cy="429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869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0"/>
            <a:ext cx="5448846" cy="685800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5AB50BC-6916-8FE1-D714-395C7AF3D0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64" y="721894"/>
            <a:ext cx="4344917" cy="52337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F93410-81E5-E9D2-D6C7-F99681972531}"/>
              </a:ext>
            </a:extLst>
          </p:cNvPr>
          <p:cNvSpPr txBox="1"/>
          <p:nvPr/>
        </p:nvSpPr>
        <p:spPr>
          <a:xfrm>
            <a:off x="6599379" y="4347990"/>
            <a:ext cx="49152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노후화를 개선했어도 다양한 지역의 시간표를 적혀 있으니 한눈에 보기 어려움</a:t>
            </a:r>
            <a:endParaRPr lang="en-US" altLang="ko-KR" sz="36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DF4267-E333-854B-16B0-ED14EDC1E1FF}"/>
              </a:ext>
            </a:extLst>
          </p:cNvPr>
          <p:cNvSpPr/>
          <p:nvPr/>
        </p:nvSpPr>
        <p:spPr>
          <a:xfrm>
            <a:off x="6904179" y="3056468"/>
            <a:ext cx="2646222" cy="58477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latin typeface="Dongle" pitchFamily="2" charset="-127"/>
                <a:ea typeface="Dongle" pitchFamily="2" charset="-127"/>
              </a:rPr>
              <a:t>보기 힘든 시간표</a:t>
            </a:r>
          </a:p>
        </p:txBody>
      </p:sp>
    </p:spTree>
    <p:extLst>
      <p:ext uri="{BB962C8B-B14F-4D97-AF65-F5344CB8AC3E}">
        <p14:creationId xmlns:p14="http://schemas.microsoft.com/office/powerpoint/2010/main" val="491102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0"/>
            <a:ext cx="690880" cy="685800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4971"/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FF5E7AC-DD34-67E8-473B-9D176E9164E6}"/>
              </a:ext>
            </a:extLst>
          </p:cNvPr>
          <p:cNvSpPr/>
          <p:nvPr/>
        </p:nvSpPr>
        <p:spPr>
          <a:xfrm>
            <a:off x="2417699" y="1289007"/>
            <a:ext cx="1816444" cy="1742303"/>
          </a:xfrm>
          <a:prstGeom prst="ellipse">
            <a:avLst/>
          </a:prstGeom>
          <a:solidFill>
            <a:srgbClr val="3349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+mj-lt"/>
                <a:ea typeface="Dongle" pitchFamily="2" charset="-127"/>
                <a:cs typeface="Arial" panose="020B0604020202020204" pitchFamily="34" charset="0"/>
              </a:rPr>
              <a:t>터미널</a:t>
            </a:r>
            <a:endParaRPr lang="en-US" altLang="ko-KR" sz="3600" dirty="0">
              <a:solidFill>
                <a:schemeClr val="bg1"/>
              </a:solidFill>
              <a:latin typeface="+mj-lt"/>
              <a:ea typeface="Dongle" pitchFamily="2" charset="-127"/>
              <a:cs typeface="Arial" panose="020B0604020202020204" pitchFamily="34" charset="0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+mj-lt"/>
                <a:ea typeface="Dongle" pitchFamily="2" charset="-127"/>
                <a:cs typeface="Arial" panose="020B0604020202020204" pitchFamily="34" charset="0"/>
              </a:rPr>
              <a:t>검색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2EB84D5-2D95-C9A2-8F64-9450A068246A}"/>
              </a:ext>
            </a:extLst>
          </p:cNvPr>
          <p:cNvSpPr/>
          <p:nvPr/>
        </p:nvSpPr>
        <p:spPr>
          <a:xfrm>
            <a:off x="7731107" y="1289005"/>
            <a:ext cx="1816444" cy="1742303"/>
          </a:xfrm>
          <a:prstGeom prst="ellipse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+mj-lt"/>
                <a:ea typeface="Dongle" pitchFamily="2" charset="-127"/>
                <a:cs typeface="Arial" panose="020B0604020202020204" pitchFamily="34" charset="0"/>
              </a:rPr>
              <a:t>시간표 확인</a:t>
            </a:r>
            <a:endParaRPr lang="ko-KR" altLang="en-US" sz="3600" dirty="0">
              <a:solidFill>
                <a:schemeClr val="bg1"/>
              </a:solidFill>
              <a:latin typeface="Dongle" pitchFamily="2" charset="-127"/>
              <a:ea typeface="Dongle" pitchFamily="2" charset="-127"/>
              <a:cs typeface="Arial" panose="020B0604020202020204" pitchFamily="34" charset="0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97EA5698-9D56-38FA-E257-AD72CDE24CEE}"/>
              </a:ext>
            </a:extLst>
          </p:cNvPr>
          <p:cNvSpPr/>
          <p:nvPr/>
        </p:nvSpPr>
        <p:spPr>
          <a:xfrm>
            <a:off x="5074403" y="1289005"/>
            <a:ext cx="1816444" cy="1742303"/>
          </a:xfrm>
          <a:prstGeom prst="ellipse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Dongle" pitchFamily="2" charset="-127"/>
                <a:ea typeface="Dongle" pitchFamily="2" charset="-127"/>
                <a:cs typeface="Arial" panose="020B0604020202020204" pitchFamily="34" charset="0"/>
              </a:rPr>
              <a:t>목적지</a:t>
            </a:r>
            <a:endParaRPr lang="en-US" altLang="ko-KR" sz="3600" dirty="0">
              <a:solidFill>
                <a:schemeClr val="bg1"/>
              </a:solidFill>
              <a:latin typeface="Dongle" pitchFamily="2" charset="-127"/>
              <a:ea typeface="Dongle" pitchFamily="2" charset="-127"/>
              <a:cs typeface="Arial" panose="020B0604020202020204" pitchFamily="34" charset="0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Dongle" pitchFamily="2" charset="-127"/>
                <a:ea typeface="Dongle" pitchFamily="2" charset="-127"/>
                <a:cs typeface="Arial" panose="020B0604020202020204" pitchFamily="34" charset="0"/>
              </a:rPr>
              <a:t>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874525-EBAA-9FC7-90CD-43DEBBA66FFE}"/>
              </a:ext>
            </a:extLst>
          </p:cNvPr>
          <p:cNvSpPr txBox="1"/>
          <p:nvPr/>
        </p:nvSpPr>
        <p:spPr>
          <a:xfrm>
            <a:off x="1930400" y="4487333"/>
            <a:ext cx="81039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내가 원하는 목적지와 탑승 가능한 터미널을 쉽게 검색하여</a:t>
            </a:r>
            <a:endParaRPr lang="en-US" altLang="ko-KR" sz="36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r>
              <a:rPr lang="ko-KR" altLang="en-US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원하는 지역 시간표를 확인</a:t>
            </a:r>
            <a:r>
              <a:rPr lang="en-US" altLang="ko-KR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!</a:t>
            </a:r>
          </a:p>
          <a:p>
            <a:endParaRPr lang="ko-KR" altLang="en-US" sz="3600" dirty="0">
              <a:latin typeface="Dongle" pitchFamily="2" charset="-127"/>
              <a:ea typeface="Dongle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7772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3826689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rgbClr val="203864"/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Design Concept</a:t>
            </a:r>
            <a:endParaRPr lang="ko-KR" altLang="en-US" sz="3600" spc="600" dirty="0">
              <a:solidFill>
                <a:srgbClr val="203864"/>
              </a:solidFill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B68366-FC30-453A-9BA7-B88A1476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" y="591535"/>
            <a:ext cx="4256194" cy="567492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2A3A7C-BBAD-4EA0-8EC7-A48A1B96AE5D}"/>
              </a:ext>
            </a:extLst>
          </p:cNvPr>
          <p:cNvSpPr/>
          <p:nvPr/>
        </p:nvSpPr>
        <p:spPr>
          <a:xfrm>
            <a:off x="4241469" y="3985954"/>
            <a:ext cx="3938704" cy="73911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4611785" y="3780645"/>
            <a:ext cx="3346356" cy="93410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CHAPTER  02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5808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rot="10800000" flipV="1">
            <a:off x="0" y="0"/>
            <a:ext cx="12192000" cy="634702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넥슨Lv1고딕 Bold" panose="020B0600000101010101" charset="-127"/>
                <a:ea typeface="넥슨Lv1고딕 Bold" panose="020B0600000101010101" charset="-127"/>
              </a:rPr>
              <a:t>	Design Concept - Font</a:t>
            </a:r>
            <a:endParaRPr lang="ko-KR" altLang="en-US" sz="2800" dirty="0"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E32C37-99F1-227F-44C7-BA580B7C4761}"/>
              </a:ext>
            </a:extLst>
          </p:cNvPr>
          <p:cNvSpPr txBox="1"/>
          <p:nvPr/>
        </p:nvSpPr>
        <p:spPr>
          <a:xfrm>
            <a:off x="2641607" y="2098287"/>
            <a:ext cx="1591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Dongle" pitchFamily="2" charset="-127"/>
                <a:ea typeface="Dongle" pitchFamily="2" charset="-127"/>
              </a:rPr>
              <a:t>&lt;Dongle - Light&gt;</a:t>
            </a:r>
            <a:endParaRPr lang="ko-KR" altLang="en-US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8772A8-D106-89B9-6CA4-B2BEEB045E26}"/>
              </a:ext>
            </a:extLst>
          </p:cNvPr>
          <p:cNvSpPr txBox="1"/>
          <p:nvPr/>
        </p:nvSpPr>
        <p:spPr>
          <a:xfrm>
            <a:off x="2641607" y="3244258"/>
            <a:ext cx="1591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Dongle" pitchFamily="2" charset="-127"/>
                <a:ea typeface="Dongle" pitchFamily="2" charset="-127"/>
              </a:rPr>
              <a:t>&lt;Dongle - Regular&gt;</a:t>
            </a:r>
            <a:endParaRPr lang="ko-KR" altLang="en-US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8D0D03-273B-5EFD-9F23-92C7FEA47F59}"/>
              </a:ext>
            </a:extLst>
          </p:cNvPr>
          <p:cNvSpPr txBox="1"/>
          <p:nvPr/>
        </p:nvSpPr>
        <p:spPr>
          <a:xfrm>
            <a:off x="2641607" y="4357583"/>
            <a:ext cx="1591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Dongle" pitchFamily="2" charset="-127"/>
                <a:ea typeface="Dongle" pitchFamily="2" charset="-127"/>
              </a:rPr>
              <a:t>&lt;Dongle - Bold&gt;</a:t>
            </a:r>
            <a:endParaRPr lang="ko-KR" altLang="en-US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C9877B-6716-8D25-0D92-11542006CF88}"/>
              </a:ext>
            </a:extLst>
          </p:cNvPr>
          <p:cNvSpPr txBox="1"/>
          <p:nvPr/>
        </p:nvSpPr>
        <p:spPr>
          <a:xfrm>
            <a:off x="5708774" y="1535948"/>
            <a:ext cx="312821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sz="2600" dirty="0">
              <a:solidFill>
                <a:srgbClr val="33497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8F0F259-47BC-854B-B597-C1C1F3776F90}"/>
              </a:ext>
            </a:extLst>
          </p:cNvPr>
          <p:cNvSpPr txBox="1"/>
          <p:nvPr/>
        </p:nvSpPr>
        <p:spPr>
          <a:xfrm>
            <a:off x="2641607" y="1397000"/>
            <a:ext cx="56218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Bus </a:t>
            </a:r>
            <a:r>
              <a:rPr lang="en-US" altLang="ko-KR" sz="3200" dirty="0" err="1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TimeTable</a:t>
            </a:r>
            <a:r>
              <a:rPr lang="en-US" altLang="ko-KR" sz="32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                                </a:t>
            </a:r>
            <a:r>
              <a:rPr lang="ko-KR" altLang="en-US" sz="32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버스시간표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879746C-3741-8A9D-D28E-CCCE0068FE6E}"/>
              </a:ext>
            </a:extLst>
          </p:cNvPr>
          <p:cNvSpPr txBox="1"/>
          <p:nvPr/>
        </p:nvSpPr>
        <p:spPr>
          <a:xfrm>
            <a:off x="2641607" y="3693199"/>
            <a:ext cx="56218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Bus </a:t>
            </a:r>
            <a:r>
              <a:rPr lang="en-US" altLang="ko-KR" sz="3200" b="1" dirty="0" err="1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TimeTable</a:t>
            </a:r>
            <a:r>
              <a:rPr lang="en-US" altLang="ko-KR" sz="3200" b="1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                               </a:t>
            </a:r>
            <a:r>
              <a:rPr lang="ko-KR" altLang="en-US" sz="3200" b="1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버스시간표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9CED07-D46B-2850-4AA1-C883388E87ED}"/>
              </a:ext>
            </a:extLst>
          </p:cNvPr>
          <p:cNvSpPr txBox="1"/>
          <p:nvPr/>
        </p:nvSpPr>
        <p:spPr>
          <a:xfrm>
            <a:off x="2641607" y="2553438"/>
            <a:ext cx="56218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Bus </a:t>
            </a:r>
            <a:r>
              <a:rPr lang="en-US" altLang="ko-KR" sz="3200" dirty="0" err="1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TimeTable</a:t>
            </a:r>
            <a:r>
              <a:rPr lang="en-US" altLang="ko-KR" sz="32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                                </a:t>
            </a:r>
            <a:r>
              <a:rPr lang="ko-KR" altLang="en-US" sz="32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버스시간표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B09871A-6FEB-14EC-8A88-8A5D1196A118}"/>
              </a:ext>
            </a:extLst>
          </p:cNvPr>
          <p:cNvSpPr txBox="1"/>
          <p:nvPr/>
        </p:nvSpPr>
        <p:spPr>
          <a:xfrm>
            <a:off x="3664321" y="5311294"/>
            <a:ext cx="4791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보기 편하게 둥글둥글한 글씨체 </a:t>
            </a:r>
            <a:r>
              <a:rPr lang="en-US" altLang="ko-KR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Dongle</a:t>
            </a:r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글꼴 사용</a:t>
            </a:r>
          </a:p>
        </p:txBody>
      </p:sp>
    </p:spTree>
    <p:extLst>
      <p:ext uri="{BB962C8B-B14F-4D97-AF65-F5344CB8AC3E}">
        <p14:creationId xmlns:p14="http://schemas.microsoft.com/office/powerpoint/2010/main" val="2474725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rot="10800000" flipV="1">
            <a:off x="0" y="0"/>
            <a:ext cx="12192000" cy="634702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넥슨Lv1고딕 Bold" panose="020B0600000101010101" charset="-127"/>
                <a:ea typeface="넥슨Lv1고딕 Bold" panose="020B0600000101010101" charset="-127"/>
              </a:rPr>
              <a:t>	Design Concept - Color</a:t>
            </a:r>
            <a:endParaRPr lang="ko-KR" altLang="en-US" sz="2800" dirty="0"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3BC9E4FA-EEF6-5B19-3C77-BDEA434079C5}"/>
              </a:ext>
            </a:extLst>
          </p:cNvPr>
          <p:cNvSpPr/>
          <p:nvPr/>
        </p:nvSpPr>
        <p:spPr>
          <a:xfrm>
            <a:off x="1384150" y="1613646"/>
            <a:ext cx="9423699" cy="634704"/>
          </a:xfrm>
          <a:prstGeom prst="roundRect">
            <a:avLst/>
          </a:prstGeom>
          <a:solidFill>
            <a:srgbClr val="D0E9F8"/>
          </a:solidFill>
          <a:ln>
            <a:solidFill>
              <a:srgbClr val="334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C7D3C2A-CC34-BE20-51B2-57212C83CC9E}"/>
              </a:ext>
            </a:extLst>
          </p:cNvPr>
          <p:cNvSpPr/>
          <p:nvPr/>
        </p:nvSpPr>
        <p:spPr>
          <a:xfrm>
            <a:off x="1384149" y="3055865"/>
            <a:ext cx="9423699" cy="634704"/>
          </a:xfrm>
          <a:prstGeom prst="roundRect">
            <a:avLst/>
          </a:prstGeom>
          <a:solidFill>
            <a:srgbClr val="6C9CEE"/>
          </a:solidFill>
          <a:ln>
            <a:solidFill>
              <a:srgbClr val="334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772EC8-DACB-046C-7199-C1D91D3EC419}"/>
              </a:ext>
            </a:extLst>
          </p:cNvPr>
          <p:cNvSpPr txBox="1"/>
          <p:nvPr/>
        </p:nvSpPr>
        <p:spPr>
          <a:xfrm>
            <a:off x="4319893" y="2411664"/>
            <a:ext cx="330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Main Color</a:t>
            </a:r>
            <a:endParaRPr lang="ko-KR" altLang="en-US" sz="28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5022B7-9D6A-0A87-5AF4-A841ADA4124D}"/>
              </a:ext>
            </a:extLst>
          </p:cNvPr>
          <p:cNvSpPr txBox="1"/>
          <p:nvPr/>
        </p:nvSpPr>
        <p:spPr>
          <a:xfrm>
            <a:off x="4319893" y="3944633"/>
            <a:ext cx="330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Sub Color</a:t>
            </a:r>
            <a:endParaRPr lang="ko-KR" altLang="en-US" sz="28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342E16-936B-BAD5-A15A-A6C3E598DD62}"/>
              </a:ext>
            </a:extLst>
          </p:cNvPr>
          <p:cNvSpPr txBox="1"/>
          <p:nvPr/>
        </p:nvSpPr>
        <p:spPr>
          <a:xfrm>
            <a:off x="2010183" y="5065381"/>
            <a:ext cx="80804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하늘색</a:t>
            </a:r>
            <a:r>
              <a:rPr lang="en-US" altLang="ko-KR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, </a:t>
            </a:r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파란색</a:t>
            </a:r>
            <a:r>
              <a:rPr lang="en-US" altLang="ko-KR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</a:t>
            </a:r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계열의 색 주로 사용</a:t>
            </a:r>
            <a:endParaRPr lang="en-US" altLang="ko-KR" sz="28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보기 편하고 눈에 부담이 덜 가는 색을 사용하여 시간표 확인 용이</a:t>
            </a:r>
          </a:p>
        </p:txBody>
      </p:sp>
    </p:spTree>
    <p:extLst>
      <p:ext uri="{BB962C8B-B14F-4D97-AF65-F5344CB8AC3E}">
        <p14:creationId xmlns:p14="http://schemas.microsoft.com/office/powerpoint/2010/main" val="1405608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3534</TotalTime>
  <Words>521</Words>
  <Application>Microsoft Office PowerPoint</Application>
  <PresentationFormat>와이드스크린</PresentationFormat>
  <Paragraphs>123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넥슨Lv1고딕 Light</vt:lpstr>
      <vt:lpstr>Dongle</vt:lpstr>
      <vt:lpstr>Calibri</vt:lpstr>
      <vt:lpstr>넥슨Lv1고딕 Bold</vt:lpstr>
      <vt:lpstr>Arial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KMS5050010</cp:lastModifiedBy>
  <cp:revision>404</cp:revision>
  <dcterms:created xsi:type="dcterms:W3CDTF">2017-12-08T06:13:01Z</dcterms:created>
  <dcterms:modified xsi:type="dcterms:W3CDTF">2023-10-16T05:36:35Z</dcterms:modified>
</cp:coreProperties>
</file>

<file path=docProps/thumbnail.jpeg>
</file>